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6" r:id="rId6"/>
    <p:sldId id="275" r:id="rId7"/>
    <p:sldId id="273" r:id="rId8"/>
    <p:sldId id="276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90" autoAdjust="0"/>
  </p:normalViewPr>
  <p:slideViewPr>
    <p:cSldViewPr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87FEB6A-373B-466E-BF55-D2DBDF6C1874}" type="datetimeFigureOut">
              <a:rPr lang="it-IT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6D322B9-C484-4AD7-BB6B-91137088A8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tonda angolo diagonale rettangolo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C36E3E0-22DD-4986-8033-3158F479B464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6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9EEBA49-59C0-4F1E-90C0-322157E030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CD1E2-14D9-4FCA-88A5-2EA21D20BF9D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B377-6A23-4B8A-A68F-EB9506C172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76739-7735-45E9-BAD8-289196DF5490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989C1-E17C-4EBD-9DE0-837F2D0BD0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CF7C7-4FB0-4055-AE9C-80D4E95824CD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993CC0-4EEF-4427-B9B3-E42801C48C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5AE4AFE-A1F0-4F57-BAA3-F9AFA5206503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6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96D90FF-97A4-4C11-8BFC-C413503E77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A76743-6D1A-4E03-869A-88429F62AE89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6D71FD-A7B5-49AF-B5C7-816EA3FC11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9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374868-53CA-4791-B7BC-28BCA05539D7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10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  <p:sp>
        <p:nvSpPr>
          <p:cNvPr id="11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380674-155F-44D3-8584-D7E46CBF48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87E2FA-94C4-4188-8DDF-DAD850804A74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B1494-AD79-4D73-B79A-3E1F5D760A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FB321-7B26-4021-9045-9396CFF362E2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058C3-AD82-4571-B3DC-686E50576C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99FF9D2-6329-41D1-BAF9-D46C81962EC5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7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7F86F4-22D7-4414-A67D-47838EA958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5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A52CAC5-6E65-4422-9982-7E24D020F618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6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0AF2107-68C6-4803-85EF-642ECEF462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17814DDE-0C2A-4962-AD92-0BC355B75E4D}" type="datetime1">
              <a:rPr lang="it-IT" smtClean="0"/>
              <a:pPr>
                <a:defRPr/>
              </a:pPr>
              <a:t>16/12/2013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A51AB82-F188-4090-87F3-067D67C8EA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76" r:id="rId7"/>
    <p:sldLayoutId id="2147483785" r:id="rId8"/>
    <p:sldLayoutId id="2147483786" r:id="rId9"/>
    <p:sldLayoutId id="2147483777" r:id="rId10"/>
    <p:sldLayoutId id="2147483778" r:id="rId11"/>
  </p:sldLayoutIdLst>
  <p:hf sldNum="0" hdr="0" dt="0"/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26193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cap="al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+mn-lt"/>
              </a:rPr>
              <a:t>L’IPNOSI IN ITALIA</a:t>
            </a:r>
            <a:r>
              <a:rPr lang="it-IT" sz="2800" b="1" cap="al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+mn-lt"/>
              </a:rPr>
              <a:t/>
            </a:r>
            <a:br>
              <a:rPr lang="it-IT" sz="2800" b="1" cap="al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+mn-lt"/>
              </a:rPr>
            </a:br>
            <a:endParaRPr lang="it-IT" sz="28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+mn-lt"/>
            </a:endParaRPr>
          </a:p>
        </p:txBody>
      </p:sp>
      <p:sp>
        <p:nvSpPr>
          <p:cNvPr id="10243" name="Sottotitolo 2"/>
          <p:cNvSpPr>
            <a:spLocks noGrp="1"/>
          </p:cNvSpPr>
          <p:nvPr>
            <p:ph type="subTitle" idx="1"/>
          </p:nvPr>
        </p:nvSpPr>
        <p:spPr>
          <a:xfrm>
            <a:off x="1476375" y="3933825"/>
            <a:ext cx="6400800" cy="17526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it-IT" smtClean="0"/>
              <a:t>Silvia Giacosa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it-IT" smtClean="0"/>
              <a:t>AMISI  -  SEPI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  <p:pic>
        <p:nvPicPr>
          <p:cNvPr id="5" name="Immagine 4" descr="f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60648"/>
            <a:ext cx="5400600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tangolo 5"/>
          <p:cNvSpPr>
            <a:spLocks noChangeArrowheads="1"/>
          </p:cNvSpPr>
          <p:nvPr/>
        </p:nvSpPr>
        <p:spPr bwMode="auto">
          <a:xfrm>
            <a:off x="1187450" y="1341438"/>
            <a:ext cx="626427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2800" i="1" dirty="0">
                <a:latin typeface="+mn-lt"/>
              </a:rPr>
              <a:t>“Se  mi richiamo ai tempi lontani del mio approccio con l’ipnosi, devo ricordare che l’interesse primario è stato quello di dare un aspetto scientifico al procedimento; perciò diffondere la sua conoscenza e renderne possibile la pratica ad un livello medico,</a:t>
            </a:r>
          </a:p>
          <a:p>
            <a:pPr algn="r">
              <a:defRPr/>
            </a:pPr>
            <a:r>
              <a:rPr lang="it-IT" sz="2800" i="1" dirty="0">
                <a:latin typeface="+mn-lt"/>
              </a:rPr>
              <a:t>terapeutico.”</a:t>
            </a:r>
          </a:p>
          <a:p>
            <a:pPr algn="r">
              <a:defRPr/>
            </a:pPr>
            <a:r>
              <a:rPr lang="it-IT" sz="2000" i="1" dirty="0">
                <a:latin typeface="+mn-lt"/>
              </a:rPr>
              <a:t>Giampiero Mosconi 2010 </a:t>
            </a:r>
            <a:endParaRPr lang="it-IT" sz="2000" dirty="0">
              <a:latin typeface="+mn-lt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tangolo 1"/>
          <p:cNvSpPr>
            <a:spLocks noChangeArrowheads="1"/>
          </p:cNvSpPr>
          <p:nvPr/>
        </p:nvSpPr>
        <p:spPr bwMode="auto">
          <a:xfrm>
            <a:off x="1042988" y="1196975"/>
            <a:ext cx="669766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sz="2800" i="1">
              <a:latin typeface="Franklin Gothic Book" pitchFamily="34" charset="0"/>
            </a:endParaRPr>
          </a:p>
          <a:p>
            <a:pPr algn="r"/>
            <a:endParaRPr lang="it-IT" sz="2800" i="1">
              <a:latin typeface="Franklin Gothic Book" pitchFamily="34" charset="0"/>
            </a:endParaRPr>
          </a:p>
          <a:p>
            <a:pPr algn="r"/>
            <a:r>
              <a:rPr lang="it-IT" sz="2800" i="1">
                <a:latin typeface="Franklin Gothic Book" pitchFamily="34" charset="0"/>
              </a:rPr>
              <a:t>“Se la pratica non viene diffusa e conosciuta è difficile consolidare a livello scientifico le sue proprietà. In effetti anche per questo ho cercato di mantenere l’obiettivo della sua conoscenza a livello accademico universitario.”</a:t>
            </a:r>
          </a:p>
          <a:p>
            <a:pPr algn="r"/>
            <a:r>
              <a:rPr lang="it-IT" sz="2000" i="1">
                <a:latin typeface="Franklin Gothic Book" pitchFamily="34" charset="0"/>
              </a:rPr>
              <a:t>Giampiero Mosconi 2010</a:t>
            </a:r>
          </a:p>
          <a:p>
            <a:pPr algn="r"/>
            <a:endParaRPr lang="it-IT" sz="2800" i="1">
              <a:latin typeface="Franklin Gothic Book" pitchFamily="34" charset="0"/>
            </a:endParaRPr>
          </a:p>
          <a:p>
            <a:pPr algn="r"/>
            <a:r>
              <a:rPr lang="it-IT" sz="2800" i="1">
                <a:latin typeface="Franklin Gothic Book" pitchFamily="34" charset="0"/>
              </a:rPr>
              <a:t> </a:t>
            </a:r>
            <a:endParaRPr lang="it-IT" sz="2800">
              <a:latin typeface="Franklin Gothic Book" pitchFamily="34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088" y="1341438"/>
            <a:ext cx="7561262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2800" dirty="0">
                <a:latin typeface="+mn-lt"/>
              </a:rPr>
              <a:t>Il terapeuta, la sua formazione, </a:t>
            </a:r>
          </a:p>
          <a:p>
            <a:pPr algn="r">
              <a:defRPr/>
            </a:pPr>
            <a:r>
              <a:rPr lang="it-IT" sz="2800" dirty="0">
                <a:latin typeface="+mn-lt"/>
              </a:rPr>
              <a:t>la crescita personale,</a:t>
            </a:r>
          </a:p>
          <a:p>
            <a:pPr algn="r">
              <a:defRPr/>
            </a:pPr>
            <a:r>
              <a:rPr lang="it-IT" sz="2800" dirty="0">
                <a:latin typeface="+mn-lt"/>
              </a:rPr>
              <a:t> l’approccio verso se stesso e verso il paziente, </a:t>
            </a:r>
          </a:p>
          <a:p>
            <a:pPr algn="r">
              <a:defRPr/>
            </a:pPr>
            <a:r>
              <a:rPr lang="it-IT" sz="2800" dirty="0">
                <a:latin typeface="+mn-lt"/>
              </a:rPr>
              <a:t>la cura, la relazione empatica,</a:t>
            </a:r>
          </a:p>
          <a:p>
            <a:pPr algn="r">
              <a:defRPr/>
            </a:pPr>
            <a:r>
              <a:rPr lang="it-IT" sz="2800" dirty="0">
                <a:latin typeface="+mn-lt"/>
              </a:rPr>
              <a:t> l’onestà nella comunicazione ipnotica, i valori individuali, l’assenza di giudizio,</a:t>
            </a:r>
          </a:p>
          <a:p>
            <a:pPr algn="r">
              <a:defRPr/>
            </a:pPr>
            <a:r>
              <a:rPr lang="it-IT" sz="2800" dirty="0">
                <a:latin typeface="+mn-lt"/>
              </a:rPr>
              <a:t> la disponibilità ad infrangere i preconcetti propri e quelli del paziente,</a:t>
            </a:r>
          </a:p>
          <a:p>
            <a:pPr algn="r">
              <a:defRPr/>
            </a:pPr>
            <a:r>
              <a:rPr lang="it-IT" sz="2800" dirty="0">
                <a:latin typeface="+mn-lt"/>
              </a:rPr>
              <a:t> la coppia terapeutica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258888" y="1654175"/>
            <a:ext cx="705802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80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Codice Deontologico per gli associati della Associazione Medica Italiana per lo Studio dell’Ipnosi – AMISI </a:t>
            </a:r>
          </a:p>
          <a:p>
            <a:r>
              <a:rPr lang="it-IT" sz="280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allegata la </a:t>
            </a:r>
          </a:p>
          <a:p>
            <a:r>
              <a:rPr lang="it-IT" sz="280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it-IT" sz="2800" i="1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Versione sintetica da esporre nello studio dell’Associato, a disposizione dei clienti”</a:t>
            </a:r>
            <a:endParaRPr lang="it-IT" sz="2800">
              <a:latin typeface="Franklin Gothic Boo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it-IT" sz="280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Milano, settembre 1993</a:t>
            </a:r>
            <a:endParaRPr lang="it-IT" sz="2800">
              <a:latin typeface="Franklin Gothic Book" pitchFamily="34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331913" y="1751013"/>
            <a:ext cx="65532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it-IT" sz="2800" dirty="0">
                <a:latin typeface="+mn-lt"/>
                <a:ea typeface="Calibri" pitchFamily="34" charset="0"/>
                <a:cs typeface="Times New Roman" pitchFamily="18" charset="0"/>
              </a:rPr>
              <a:t>Se sapremo distinguere tra ipnotismo, ipnosi e psicoterapia ipnotica, quest’ultima acquisterà palesemente, assieme alla dignità clinica, la propria identità. Il che è tra gli obiettivi della nostra Scuola. </a:t>
            </a:r>
            <a:r>
              <a:rPr lang="it-IT" sz="2000" dirty="0">
                <a:latin typeface="+mn-lt"/>
                <a:ea typeface="Calibri" pitchFamily="34" charset="0"/>
                <a:cs typeface="Times New Roman" pitchFamily="18" charset="0"/>
              </a:rPr>
              <a:t>1995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187450" y="765175"/>
            <a:ext cx="7129463" cy="47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it-IT" sz="2800" dirty="0">
                <a:latin typeface="+mn-lt"/>
                <a:ea typeface="Calibri" pitchFamily="34" charset="0"/>
                <a:cs typeface="Times New Roman" pitchFamily="18" charset="0"/>
              </a:rPr>
              <a:t>“L’orientamento scientifico culturale della Scuola fa riferimento al modello di Erickson. Il modello formativo, coerente con il modello scientifico, prepara gli allievi ad una psicoterapia volta ad identificare e modificare i comportamenti disadattavi mediante procedure di tipo pragmatico fra le quali è centrale la tecnica ipnotica”</a:t>
            </a:r>
          </a:p>
          <a:p>
            <a:pPr>
              <a:defRPr/>
            </a:pPr>
            <a:endParaRPr lang="it-IT" sz="1050" dirty="0">
              <a:latin typeface="+mn-lt"/>
              <a:cs typeface="Arial" pitchFamily="34" charset="0"/>
            </a:endParaRPr>
          </a:p>
          <a:p>
            <a:pPr eaLnBrk="0" hangingPunct="0">
              <a:defRPr/>
            </a:pPr>
            <a:r>
              <a:rPr lang="it-IT" sz="2000" i="1" dirty="0">
                <a:latin typeface="+mn-lt"/>
                <a:ea typeface="Calibri" pitchFamily="34" charset="0"/>
                <a:cs typeface="Times New Roman" pitchFamily="18" charset="0"/>
              </a:rPr>
              <a:t>Motivazione della Commissione Ministeriale Esaminatrice che ha approvato il riconoscimento 1998</a:t>
            </a:r>
            <a:endParaRPr lang="it-IT" sz="2000" dirty="0">
              <a:latin typeface="+mn-lt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763713" y="1397000"/>
            <a:ext cx="5976937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it-IT" sz="3200" i="1" dirty="0">
                <a:latin typeface="+mn-lt"/>
                <a:ea typeface="Calibri" pitchFamily="34" charset="0"/>
                <a:cs typeface="Times New Roman" pitchFamily="18" charset="0"/>
              </a:rPr>
              <a:t>Per quanto paradossale ci possa sembrare </a:t>
            </a:r>
          </a:p>
          <a:p>
            <a:pPr>
              <a:defRPr/>
            </a:pPr>
            <a:r>
              <a:rPr lang="it-IT" sz="3200" i="1" dirty="0">
                <a:latin typeface="+mn-lt"/>
                <a:ea typeface="Calibri" pitchFamily="34" charset="0"/>
                <a:cs typeface="Times New Roman" pitchFamily="18" charset="0"/>
              </a:rPr>
              <a:t>non è l’ipnosi </a:t>
            </a:r>
          </a:p>
          <a:p>
            <a:pPr>
              <a:defRPr/>
            </a:pPr>
            <a:r>
              <a:rPr lang="it-IT" sz="3200" i="1" dirty="0">
                <a:latin typeface="+mn-lt"/>
                <a:ea typeface="Calibri" pitchFamily="34" charset="0"/>
                <a:cs typeface="Times New Roman" pitchFamily="18" charset="0"/>
              </a:rPr>
              <a:t>quello che Erickson c’insegna, ma l’uso </a:t>
            </a:r>
          </a:p>
          <a:p>
            <a:pPr>
              <a:defRPr/>
            </a:pPr>
            <a:r>
              <a:rPr lang="it-IT" sz="3200" i="1" dirty="0">
                <a:latin typeface="+mn-lt"/>
                <a:ea typeface="Calibri" pitchFamily="34" charset="0"/>
                <a:cs typeface="Times New Roman" pitchFamily="18" charset="0"/>
              </a:rPr>
              <a:t>del procedimento ipnotico</a:t>
            </a:r>
            <a:endParaRPr lang="it-IT" sz="3200" dirty="0">
              <a:latin typeface="+mn-lt"/>
              <a:cs typeface="Arial" pitchFamily="34" charset="0"/>
            </a:endParaRPr>
          </a:p>
          <a:p>
            <a:pPr eaLnBrk="0" hangingPunct="0">
              <a:defRPr/>
            </a:pPr>
            <a:r>
              <a:rPr lang="it-IT" sz="2000" i="1" dirty="0">
                <a:latin typeface="+mn-lt"/>
                <a:ea typeface="Calibri" pitchFamily="34" charset="0"/>
                <a:cs typeface="Times New Roman" pitchFamily="18" charset="0"/>
              </a:rPr>
              <a:t>2001</a:t>
            </a:r>
            <a:endParaRPr lang="it-IT" sz="2000" dirty="0">
              <a:latin typeface="+mn-lt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anno accademico 2013/2014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215</TotalTime>
  <Words>333</Words>
  <Application>Microsoft Office PowerPoint</Application>
  <PresentationFormat>Presentazione su schermo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Galassia</vt:lpstr>
      <vt:lpstr>L’IPNOSI IN ITALIA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silvia, giacosa</cp:lastModifiedBy>
  <cp:revision>22</cp:revision>
  <dcterms:created xsi:type="dcterms:W3CDTF">2011-11-21T23:27:49Z</dcterms:created>
  <dcterms:modified xsi:type="dcterms:W3CDTF">2013-12-16T09:20:16Z</dcterms:modified>
</cp:coreProperties>
</file>